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7" r:id="rId3"/>
    <p:sldId id="273" r:id="rId4"/>
    <p:sldId id="290" r:id="rId5"/>
    <p:sldId id="291" r:id="rId6"/>
    <p:sldId id="260" r:id="rId7"/>
    <p:sldId id="296" r:id="rId8"/>
    <p:sldId id="298" r:id="rId9"/>
    <p:sldId id="262" r:id="rId10"/>
    <p:sldId id="300" r:id="rId11"/>
    <p:sldId id="263" r:id="rId12"/>
    <p:sldId id="287" r:id="rId13"/>
    <p:sldId id="288" r:id="rId14"/>
    <p:sldId id="265" r:id="rId15"/>
    <p:sldId id="266" r:id="rId16"/>
    <p:sldId id="267" r:id="rId17"/>
    <p:sldId id="268" r:id="rId18"/>
    <p:sldId id="29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114" y="60"/>
      </p:cViewPr>
      <p:guideLst/>
    </p:cSldViewPr>
  </p:slideViewPr>
  <p:notesTextViewPr>
    <p:cViewPr>
      <p:scale>
        <a:sx n="1" d="1"/>
        <a:sy n="1" d="1"/>
      </p:scale>
      <p:origin x="0" y="0"/>
    </p:cViewPr>
  </p:notesTextViewPr>
  <p:notesViewPr>
    <p:cSldViewPr snapToGrid="0">
      <p:cViewPr varScale="1">
        <p:scale>
          <a:sx n="82" d="100"/>
          <a:sy n="82" d="100"/>
        </p:scale>
        <p:origin x="203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779E-4377-4287-9584-B8FE68CDFD86}"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3AB447-C97A-4951-AAAF-3B71C44DD333}" type="slidenum">
              <a:rPr lang="en-US" smtClean="0"/>
              <a:t>‹#›</a:t>
            </a:fld>
            <a:endParaRPr lang="en-US"/>
          </a:p>
        </p:txBody>
      </p:sp>
    </p:spTree>
    <p:extLst>
      <p:ext uri="{BB962C8B-B14F-4D97-AF65-F5344CB8AC3E}">
        <p14:creationId xmlns:p14="http://schemas.microsoft.com/office/powerpoint/2010/main" val="737232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grantrequest.com/SID_6256?SA=SNA&amp;FID=35016"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grantrequest.com/SID_6256?SA=SNA&amp;FID=35016"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rantrequest.com/SID_6256?SA=SNA&amp;FID=35016"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FE00B-D9B9-4CDA-9D2D-86DD4128D7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8857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C is the Project Work Plan.  You will click on “this form” to download a copy of the Work Plan (on next slide).</a:t>
            </a:r>
          </a:p>
          <a:p>
            <a:endParaRPr lang="en-US" dirty="0"/>
          </a:p>
          <a:p>
            <a:r>
              <a:rPr lang="en-US" dirty="0"/>
              <a:t>From there, you will save to your computer, enter your information, and then click “Choose File” to upload the completed form.</a:t>
            </a:r>
          </a:p>
          <a:p>
            <a:endParaRPr lang="en-US" dirty="0"/>
          </a:p>
          <a:p>
            <a:r>
              <a:rPr lang="en-US" dirty="0"/>
              <a:t>After choosing your file, you must click “Upload” to upload it to the program.</a:t>
            </a:r>
          </a:p>
        </p:txBody>
      </p:sp>
      <p:sp>
        <p:nvSpPr>
          <p:cNvPr id="4" name="Slide Number Placeholder 3"/>
          <p:cNvSpPr>
            <a:spLocks noGrp="1"/>
          </p:cNvSpPr>
          <p:nvPr>
            <p:ph type="sldNum" sz="quarter" idx="10"/>
          </p:nvPr>
        </p:nvSpPr>
        <p:spPr/>
        <p:txBody>
          <a:bodyPr/>
          <a:lstStyle/>
          <a:p>
            <a:fld id="{263AB447-C97A-4951-AAAF-3B71C44DD333}" type="slidenum">
              <a:rPr lang="en-US" smtClean="0"/>
              <a:t>10</a:t>
            </a:fld>
            <a:endParaRPr lang="en-US"/>
          </a:p>
        </p:txBody>
      </p:sp>
    </p:spTree>
    <p:extLst>
      <p:ext uri="{BB962C8B-B14F-4D97-AF65-F5344CB8AC3E}">
        <p14:creationId xmlns:p14="http://schemas.microsoft.com/office/powerpoint/2010/main" val="1905780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hlinkClick r:id="rId3"/>
              </a:rPr>
              <a:t>https://www.GrantRequest.com/SID_6256?SA=SNA&amp;FID=35016</a:t>
            </a:r>
            <a:r>
              <a:rPr lang="en-US" u="sng" dirty="0"/>
              <a:t> </a:t>
            </a:r>
          </a:p>
          <a:p>
            <a:endParaRPr lang="en-US" u="sng" dirty="0"/>
          </a:p>
        </p:txBody>
      </p:sp>
      <p:sp>
        <p:nvSpPr>
          <p:cNvPr id="4" name="Slide Number Placeholder 3"/>
          <p:cNvSpPr>
            <a:spLocks noGrp="1"/>
          </p:cNvSpPr>
          <p:nvPr>
            <p:ph type="sldNum" sz="quarter" idx="10"/>
          </p:nvPr>
        </p:nvSpPr>
        <p:spPr/>
        <p:txBody>
          <a:bodyPr/>
          <a:lstStyle/>
          <a:p>
            <a:fld id="{FCEFE00B-D9B9-4CDA-9D2D-86DD4128D763}" type="slidenum">
              <a:rPr lang="en-US" smtClean="0"/>
              <a:t>11</a:t>
            </a:fld>
            <a:endParaRPr lang="en-US"/>
          </a:p>
        </p:txBody>
      </p:sp>
    </p:spTree>
    <p:extLst>
      <p:ext uri="{BB962C8B-B14F-4D97-AF65-F5344CB8AC3E}">
        <p14:creationId xmlns:p14="http://schemas.microsoft.com/office/powerpoint/2010/main" val="2225090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hlinkClick r:id="rId3"/>
              </a:rPr>
              <a:t>https://www.GrantRequest.com/SID_6256?SA=SNA&amp;FID=35016</a:t>
            </a:r>
            <a:r>
              <a:rPr lang="en-US" u="sng" dirty="0"/>
              <a:t> </a:t>
            </a:r>
          </a:p>
          <a:p>
            <a:endParaRPr lang="en-US" u="sng" dirty="0"/>
          </a:p>
        </p:txBody>
      </p:sp>
      <p:sp>
        <p:nvSpPr>
          <p:cNvPr id="4" name="Slide Number Placeholder 3"/>
          <p:cNvSpPr>
            <a:spLocks noGrp="1"/>
          </p:cNvSpPr>
          <p:nvPr>
            <p:ph type="sldNum" sz="quarter" idx="10"/>
          </p:nvPr>
        </p:nvSpPr>
        <p:spPr/>
        <p:txBody>
          <a:bodyPr/>
          <a:lstStyle/>
          <a:p>
            <a:fld id="{FCEFE00B-D9B9-4CDA-9D2D-86DD4128D763}" type="slidenum">
              <a:rPr lang="en-US" smtClean="0"/>
              <a:t>12</a:t>
            </a:fld>
            <a:endParaRPr lang="en-US"/>
          </a:p>
        </p:txBody>
      </p:sp>
    </p:spTree>
    <p:extLst>
      <p:ext uri="{BB962C8B-B14F-4D97-AF65-F5344CB8AC3E}">
        <p14:creationId xmlns:p14="http://schemas.microsoft.com/office/powerpoint/2010/main" val="1689386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D is the budget and justification.  You will download the excel budget form by clicking where it says “this form”.  </a:t>
            </a:r>
          </a:p>
          <a:p>
            <a:endParaRPr lang="en-US" dirty="0"/>
          </a:p>
          <a:p>
            <a:r>
              <a:rPr lang="en-US" dirty="0"/>
              <a:t>Save to your computer, enter your budget info, then Choose the completed file and Upload.</a:t>
            </a:r>
          </a:p>
          <a:p>
            <a:endParaRPr lang="en-US" dirty="0"/>
          </a:p>
          <a:p>
            <a:r>
              <a:rPr lang="en-US" dirty="0"/>
              <a:t>You must also complete the Budget Narrative.  Please explain all budget items  (ADD MORE HERE FROM THE RFP INSTRUCTIONS)</a:t>
            </a:r>
          </a:p>
        </p:txBody>
      </p:sp>
      <p:sp>
        <p:nvSpPr>
          <p:cNvPr id="4" name="Slide Number Placeholder 3"/>
          <p:cNvSpPr>
            <a:spLocks noGrp="1"/>
          </p:cNvSpPr>
          <p:nvPr>
            <p:ph type="sldNum" sz="quarter" idx="10"/>
          </p:nvPr>
        </p:nvSpPr>
        <p:spPr/>
        <p:txBody>
          <a:bodyPr/>
          <a:lstStyle/>
          <a:p>
            <a:fld id="{263AB447-C97A-4951-AAAF-3B71C44DD333}" type="slidenum">
              <a:rPr lang="en-US" smtClean="0"/>
              <a:t>13</a:t>
            </a:fld>
            <a:endParaRPr lang="en-US"/>
          </a:p>
        </p:txBody>
      </p:sp>
    </p:spTree>
    <p:extLst>
      <p:ext uri="{BB962C8B-B14F-4D97-AF65-F5344CB8AC3E}">
        <p14:creationId xmlns:p14="http://schemas.microsoft.com/office/powerpoint/2010/main" val="1304863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collaborating with other agencies, download and submit a Cooperating Agency Agreement for each partner agency.  If there are more than 2 partner agencies, we will provide information about how to create a single document that includes multiple forms.</a:t>
            </a:r>
          </a:p>
          <a:p>
            <a:endParaRPr lang="en-US" dirty="0"/>
          </a:p>
          <a:p>
            <a:r>
              <a:rPr lang="en-US" dirty="0"/>
              <a:t>This is where you can upload additional supporting documents such as job descriptions, copies of evaluation tools, etc.</a:t>
            </a:r>
          </a:p>
          <a:p>
            <a:endParaRPr lang="en-US" dirty="0"/>
          </a:p>
          <a:p>
            <a:r>
              <a:rPr lang="en-US" dirty="0"/>
              <a:t>When you are finished, you can Save and Exit or you can Review your application before submitting.</a:t>
            </a:r>
          </a:p>
        </p:txBody>
      </p:sp>
      <p:sp>
        <p:nvSpPr>
          <p:cNvPr id="4" name="Slide Number Placeholder 3"/>
          <p:cNvSpPr>
            <a:spLocks noGrp="1"/>
          </p:cNvSpPr>
          <p:nvPr>
            <p:ph type="sldNum" sz="quarter" idx="10"/>
          </p:nvPr>
        </p:nvSpPr>
        <p:spPr/>
        <p:txBody>
          <a:bodyPr/>
          <a:lstStyle/>
          <a:p>
            <a:fld id="{263AB447-C97A-4951-AAAF-3B71C44DD333}" type="slidenum">
              <a:rPr lang="en-US" smtClean="0"/>
              <a:t>14</a:t>
            </a:fld>
            <a:endParaRPr lang="en-US"/>
          </a:p>
        </p:txBody>
      </p:sp>
    </p:spTree>
    <p:extLst>
      <p:ext uri="{BB962C8B-B14F-4D97-AF65-F5344CB8AC3E}">
        <p14:creationId xmlns:p14="http://schemas.microsoft.com/office/powerpoint/2010/main" val="2374399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Review screen, it will show you any errors that need to be corrected before you can submit.  There is a list at the top and then each item will be identified.</a:t>
            </a:r>
          </a:p>
        </p:txBody>
      </p:sp>
      <p:sp>
        <p:nvSpPr>
          <p:cNvPr id="4" name="Slide Number Placeholder 3"/>
          <p:cNvSpPr>
            <a:spLocks noGrp="1"/>
          </p:cNvSpPr>
          <p:nvPr>
            <p:ph type="sldNum" sz="quarter" idx="10"/>
          </p:nvPr>
        </p:nvSpPr>
        <p:spPr/>
        <p:txBody>
          <a:bodyPr/>
          <a:lstStyle/>
          <a:p>
            <a:fld id="{263AB447-C97A-4951-AAAF-3B71C44DD333}" type="slidenum">
              <a:rPr lang="en-US" smtClean="0"/>
              <a:t>15</a:t>
            </a:fld>
            <a:endParaRPr lang="en-US"/>
          </a:p>
        </p:txBody>
      </p:sp>
    </p:spTree>
    <p:extLst>
      <p:ext uri="{BB962C8B-B14F-4D97-AF65-F5344CB8AC3E}">
        <p14:creationId xmlns:p14="http://schemas.microsoft.com/office/powerpoint/2010/main" val="3930082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there are no errors or omissions, your Review page will look like this and you will have the opportunity to make changes before submitting.</a:t>
            </a:r>
          </a:p>
        </p:txBody>
      </p:sp>
      <p:sp>
        <p:nvSpPr>
          <p:cNvPr id="4" name="Slide Number Placeholder 3"/>
          <p:cNvSpPr>
            <a:spLocks noGrp="1"/>
          </p:cNvSpPr>
          <p:nvPr>
            <p:ph type="sldNum" sz="quarter" idx="10"/>
          </p:nvPr>
        </p:nvSpPr>
        <p:spPr/>
        <p:txBody>
          <a:bodyPr/>
          <a:lstStyle/>
          <a:p>
            <a:fld id="{263AB447-C97A-4951-AAAF-3B71C44DD333}" type="slidenum">
              <a:rPr lang="en-US" smtClean="0"/>
              <a:t>16</a:t>
            </a:fld>
            <a:endParaRPr lang="en-US"/>
          </a:p>
        </p:txBody>
      </p:sp>
    </p:spTree>
    <p:extLst>
      <p:ext uri="{BB962C8B-B14F-4D97-AF65-F5344CB8AC3E}">
        <p14:creationId xmlns:p14="http://schemas.microsoft.com/office/powerpoint/2010/main" val="3289663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you submit your application, you will receive email verification that the application has been submitted.  The email includes all of the information that was in your application.</a:t>
            </a:r>
          </a:p>
        </p:txBody>
      </p:sp>
      <p:sp>
        <p:nvSpPr>
          <p:cNvPr id="4" name="Slide Number Placeholder 3"/>
          <p:cNvSpPr>
            <a:spLocks noGrp="1"/>
          </p:cNvSpPr>
          <p:nvPr>
            <p:ph type="sldNum" sz="quarter" idx="10"/>
          </p:nvPr>
        </p:nvSpPr>
        <p:spPr/>
        <p:txBody>
          <a:bodyPr/>
          <a:lstStyle/>
          <a:p>
            <a:fld id="{263AB447-C97A-4951-AAAF-3B71C44DD333}" type="slidenum">
              <a:rPr lang="en-US" smtClean="0"/>
              <a:t>17</a:t>
            </a:fld>
            <a:endParaRPr lang="en-US"/>
          </a:p>
        </p:txBody>
      </p:sp>
    </p:spTree>
    <p:extLst>
      <p:ext uri="{BB962C8B-B14F-4D97-AF65-F5344CB8AC3E}">
        <p14:creationId xmlns:p14="http://schemas.microsoft.com/office/powerpoint/2010/main" val="1470986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hlinkClick r:id="rId3"/>
              </a:rPr>
              <a:t>https://www.GrantRequest.com/SID_6256?SA=SNA&amp;FID=35016</a:t>
            </a:r>
            <a:r>
              <a:rPr lang="en-US" u="sng" dirty="0"/>
              <a:t> </a:t>
            </a:r>
          </a:p>
          <a:p>
            <a:endParaRPr lang="en-US" u="sng" dirty="0"/>
          </a:p>
        </p:txBody>
      </p:sp>
      <p:sp>
        <p:nvSpPr>
          <p:cNvPr id="4" name="Slide Number Placeholder 3"/>
          <p:cNvSpPr>
            <a:spLocks noGrp="1"/>
          </p:cNvSpPr>
          <p:nvPr>
            <p:ph type="sldNum" sz="quarter" idx="10"/>
          </p:nvPr>
        </p:nvSpPr>
        <p:spPr/>
        <p:txBody>
          <a:bodyPr/>
          <a:lstStyle/>
          <a:p>
            <a:fld id="{FCEFE00B-D9B9-4CDA-9D2D-86DD4128D763}" type="slidenum">
              <a:rPr lang="en-US" smtClean="0"/>
              <a:t>2</a:t>
            </a:fld>
            <a:endParaRPr lang="en-US"/>
          </a:p>
        </p:txBody>
      </p:sp>
    </p:spTree>
    <p:extLst>
      <p:ext uri="{BB962C8B-B14F-4D97-AF65-F5344CB8AC3E}">
        <p14:creationId xmlns:p14="http://schemas.microsoft.com/office/powerpoint/2010/main" val="2378327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receive a confirmation email to verify your account.  All of your applications can be accessed through this account.</a:t>
            </a:r>
          </a:p>
        </p:txBody>
      </p:sp>
      <p:sp>
        <p:nvSpPr>
          <p:cNvPr id="4" name="Slide Number Placeholder 3"/>
          <p:cNvSpPr>
            <a:spLocks noGrp="1"/>
          </p:cNvSpPr>
          <p:nvPr>
            <p:ph type="sldNum" sz="quarter" idx="10"/>
          </p:nvPr>
        </p:nvSpPr>
        <p:spPr/>
        <p:txBody>
          <a:bodyPr/>
          <a:lstStyle/>
          <a:p>
            <a:fld id="{263AB447-C97A-4951-AAAF-3B71C44DD333}" type="slidenum">
              <a:rPr lang="en-US" smtClean="0"/>
              <a:t>3</a:t>
            </a:fld>
            <a:endParaRPr lang="en-US"/>
          </a:p>
        </p:txBody>
      </p:sp>
    </p:spTree>
    <p:extLst>
      <p:ext uri="{BB962C8B-B14F-4D97-AF65-F5344CB8AC3E}">
        <p14:creationId xmlns:p14="http://schemas.microsoft.com/office/powerpoint/2010/main" val="2784839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AB447-C97A-4951-AAAF-3B71C44DD333}" type="slidenum">
              <a:rPr lang="en-US" smtClean="0"/>
              <a:t>4</a:t>
            </a:fld>
            <a:endParaRPr lang="en-US"/>
          </a:p>
        </p:txBody>
      </p:sp>
    </p:spTree>
    <p:extLst>
      <p:ext uri="{BB962C8B-B14F-4D97-AF65-F5344CB8AC3E}">
        <p14:creationId xmlns:p14="http://schemas.microsoft.com/office/powerpoint/2010/main" val="3343745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enter your agency’s Tax ID number to get started</a:t>
            </a:r>
          </a:p>
        </p:txBody>
      </p:sp>
      <p:sp>
        <p:nvSpPr>
          <p:cNvPr id="4" name="Slide Number Placeholder 3"/>
          <p:cNvSpPr>
            <a:spLocks noGrp="1"/>
          </p:cNvSpPr>
          <p:nvPr>
            <p:ph type="sldNum" sz="quarter" idx="10"/>
          </p:nvPr>
        </p:nvSpPr>
        <p:spPr/>
        <p:txBody>
          <a:bodyPr/>
          <a:lstStyle/>
          <a:p>
            <a:fld id="{263AB447-C97A-4951-AAAF-3B71C44DD333}" type="slidenum">
              <a:rPr lang="en-US" smtClean="0"/>
              <a:t>5</a:t>
            </a:fld>
            <a:endParaRPr lang="en-US"/>
          </a:p>
        </p:txBody>
      </p:sp>
    </p:spTree>
    <p:extLst>
      <p:ext uri="{BB962C8B-B14F-4D97-AF65-F5344CB8AC3E}">
        <p14:creationId xmlns:p14="http://schemas.microsoft.com/office/powerpoint/2010/main" val="3757253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AB447-C97A-4951-AAAF-3B71C44DD333}" type="slidenum">
              <a:rPr lang="en-US" smtClean="0"/>
              <a:t>6</a:t>
            </a:fld>
            <a:endParaRPr lang="en-US"/>
          </a:p>
        </p:txBody>
      </p:sp>
    </p:spTree>
    <p:extLst>
      <p:ext uri="{BB962C8B-B14F-4D97-AF65-F5344CB8AC3E}">
        <p14:creationId xmlns:p14="http://schemas.microsoft.com/office/powerpoint/2010/main" val="581794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Across the top you can see the different tabs of the application form</a:t>
            </a:r>
          </a:p>
          <a:p>
            <a:endParaRPr lang="en-US" dirty="0"/>
          </a:p>
          <a:p>
            <a:r>
              <a:rPr lang="en-US" dirty="0"/>
              <a:t>There is the option to print or to email a copy of the draft.  Once you submit, a copy of your submitted application will automatically be emailed to you.</a:t>
            </a:r>
          </a:p>
          <a:p>
            <a:endParaRPr lang="en-US" dirty="0"/>
          </a:p>
          <a:p>
            <a:r>
              <a:rPr lang="en-US" dirty="0"/>
              <a:t>Form A asks for basic organization information, contact information, dollar amount requested, etc.</a:t>
            </a:r>
          </a:p>
        </p:txBody>
      </p:sp>
      <p:sp>
        <p:nvSpPr>
          <p:cNvPr id="4" name="Slide Number Placeholder 3"/>
          <p:cNvSpPr>
            <a:spLocks noGrp="1"/>
          </p:cNvSpPr>
          <p:nvPr>
            <p:ph type="sldNum" sz="quarter" idx="10"/>
          </p:nvPr>
        </p:nvSpPr>
        <p:spPr/>
        <p:txBody>
          <a:bodyPr/>
          <a:lstStyle/>
          <a:p>
            <a:fld id="{263AB447-C97A-4951-AAAF-3B71C44DD333}" type="slidenum">
              <a:rPr lang="en-US" smtClean="0"/>
              <a:t>7</a:t>
            </a:fld>
            <a:endParaRPr lang="en-US"/>
          </a:p>
        </p:txBody>
      </p:sp>
    </p:spTree>
    <p:extLst>
      <p:ext uri="{BB962C8B-B14F-4D97-AF65-F5344CB8AC3E}">
        <p14:creationId xmlns:p14="http://schemas.microsoft.com/office/powerpoint/2010/main" val="121036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you can see each Form at the top.  You can always go back to a previous form using this menu.</a:t>
            </a:r>
          </a:p>
          <a:p>
            <a:endParaRPr lang="en-US" dirty="0"/>
          </a:p>
          <a:p>
            <a:r>
              <a:rPr lang="en-US" dirty="0"/>
              <a:t>Form B includes the Demonstration of Need, Project Overview, and Program Description.</a:t>
            </a:r>
          </a:p>
          <a:p>
            <a:endParaRPr lang="en-US" dirty="0"/>
          </a:p>
          <a:p>
            <a:r>
              <a:rPr lang="en-US" dirty="0"/>
              <a:t>Demonstration of Need and Project Overview both have 500 word limits (around 1 page).  You can see the word limits and how many words you’ve used.</a:t>
            </a:r>
          </a:p>
          <a:p>
            <a:endParaRPr lang="en-US" dirty="0"/>
          </a:p>
          <a:p>
            <a:r>
              <a:rPr lang="en-US" dirty="0"/>
              <a:t>Program Description has a 2000 word limit (around 4 pages).</a:t>
            </a:r>
          </a:p>
        </p:txBody>
      </p:sp>
      <p:sp>
        <p:nvSpPr>
          <p:cNvPr id="4" name="Slide Number Placeholder 3"/>
          <p:cNvSpPr>
            <a:spLocks noGrp="1"/>
          </p:cNvSpPr>
          <p:nvPr>
            <p:ph type="sldNum" sz="quarter" idx="10"/>
          </p:nvPr>
        </p:nvSpPr>
        <p:spPr/>
        <p:txBody>
          <a:bodyPr/>
          <a:lstStyle/>
          <a:p>
            <a:fld id="{263AB447-C97A-4951-AAAF-3B71C44DD333}" type="slidenum">
              <a:rPr lang="en-US" smtClean="0"/>
              <a:t>8</a:t>
            </a:fld>
            <a:endParaRPr lang="en-US"/>
          </a:p>
        </p:txBody>
      </p:sp>
    </p:spTree>
    <p:extLst>
      <p:ext uri="{BB962C8B-B14F-4D97-AF65-F5344CB8AC3E}">
        <p14:creationId xmlns:p14="http://schemas.microsoft.com/office/powerpoint/2010/main" val="1701410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Form A, there is a character count limit in the Project Description.  It is 50 words, which is about 2-3 sentences.</a:t>
            </a:r>
          </a:p>
          <a:p>
            <a:endParaRPr lang="en-US" dirty="0"/>
          </a:p>
          <a:p>
            <a:r>
              <a:rPr lang="en-US" dirty="0"/>
              <a:t>At the end of each Form are the options to Save &amp; Finish Later or to go on to the Next form.</a:t>
            </a:r>
          </a:p>
          <a:p>
            <a:endParaRPr lang="en-US" dirty="0"/>
          </a:p>
          <a:p>
            <a:endParaRPr lang="en-US" dirty="0"/>
          </a:p>
        </p:txBody>
      </p:sp>
      <p:sp>
        <p:nvSpPr>
          <p:cNvPr id="4" name="Slide Number Placeholder 3"/>
          <p:cNvSpPr>
            <a:spLocks noGrp="1"/>
          </p:cNvSpPr>
          <p:nvPr>
            <p:ph type="sldNum" sz="quarter" idx="10"/>
          </p:nvPr>
        </p:nvSpPr>
        <p:spPr/>
        <p:txBody>
          <a:bodyPr/>
          <a:lstStyle/>
          <a:p>
            <a:fld id="{263AB447-C97A-4951-AAAF-3B71C44DD333}" type="slidenum">
              <a:rPr lang="en-US" smtClean="0"/>
              <a:t>9</a:t>
            </a:fld>
            <a:endParaRPr lang="en-US"/>
          </a:p>
        </p:txBody>
      </p:sp>
    </p:spTree>
    <p:extLst>
      <p:ext uri="{BB962C8B-B14F-4D97-AF65-F5344CB8AC3E}">
        <p14:creationId xmlns:p14="http://schemas.microsoft.com/office/powerpoint/2010/main" val="1272480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41AE17-CCAD-409B-80C3-D17D1E3CF0DB}"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371145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41AE17-CCAD-409B-80C3-D17D1E3CF0DB}"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184666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41AE17-CCAD-409B-80C3-D17D1E3CF0DB}"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4137023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14476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027" name="Picture 3" descr="JohnsonCounty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023" y="5864542"/>
            <a:ext cx="824977" cy="99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17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3" descr="JohnsonCounty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023" y="5864542"/>
            <a:ext cx="824977" cy="99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2466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pic>
        <p:nvPicPr>
          <p:cNvPr id="8" name="Picture 3" descr="JohnsonCounty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023" y="5864542"/>
            <a:ext cx="824977" cy="99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234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Picture 3" descr="JohnsonCounty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023" y="5864542"/>
            <a:ext cx="824977" cy="99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433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pic>
        <p:nvPicPr>
          <p:cNvPr id="6" name="Picture 3" descr="JohnsonCounty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023" y="5864542"/>
            <a:ext cx="824977" cy="99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948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5" name="Picture 3" descr="JohnsonCounty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023" y="5864542"/>
            <a:ext cx="824977" cy="99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2948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pic>
        <p:nvPicPr>
          <p:cNvPr id="8" name="Picture 3" descr="JohnsonCounty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023" y="5864542"/>
            <a:ext cx="824977" cy="99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5797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41AE17-CCAD-409B-80C3-D17D1E3CF0DB}"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3468425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489209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8213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488848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5723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85387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484827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41054284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21877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41AE17-CCAD-409B-80C3-D17D1E3CF0DB}"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2485965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41AE17-CCAD-409B-80C3-D17D1E3CF0DB}"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261418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41AE17-CCAD-409B-80C3-D17D1E3CF0DB}" type="datetimeFigureOut">
              <a:rPr lang="en-US" smtClean="0"/>
              <a:t>3/22/2024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181587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41AE17-CCAD-409B-80C3-D17D1E3CF0DB}" type="datetimeFigureOut">
              <a:rPr lang="en-US" smtClean="0"/>
              <a:t>3/22/2024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415035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1AE17-CCAD-409B-80C3-D17D1E3CF0DB}" type="datetimeFigureOut">
              <a:rPr lang="en-US" smtClean="0"/>
              <a:t>3/22/2024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212447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41AE17-CCAD-409B-80C3-D17D1E3CF0DB}"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243605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41AE17-CCAD-409B-80C3-D17D1E3CF0DB}"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49528-1010-461D-94F8-901E5FC5F31A}" type="slidenum">
              <a:rPr lang="en-US" smtClean="0"/>
              <a:t>‹#›</a:t>
            </a:fld>
            <a:endParaRPr lang="en-US"/>
          </a:p>
        </p:txBody>
      </p:sp>
    </p:spTree>
    <p:extLst>
      <p:ext uri="{BB962C8B-B14F-4D97-AF65-F5344CB8AC3E}">
        <p14:creationId xmlns:p14="http://schemas.microsoft.com/office/powerpoint/2010/main" val="200979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1AE17-CCAD-409B-80C3-D17D1E3CF0DB}" type="datetimeFigureOut">
              <a:rPr lang="en-US" smtClean="0"/>
              <a:t>3/22/2024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49528-1010-461D-94F8-901E5FC5F31A}" type="slidenum">
              <a:rPr lang="en-US" smtClean="0"/>
              <a:t>‹#›</a:t>
            </a:fld>
            <a:endParaRPr lang="en-US"/>
          </a:p>
        </p:txBody>
      </p:sp>
    </p:spTree>
    <p:extLst>
      <p:ext uri="{BB962C8B-B14F-4D97-AF65-F5344CB8AC3E}">
        <p14:creationId xmlns:p14="http://schemas.microsoft.com/office/powerpoint/2010/main" val="2401436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179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838200"/>
            <a:ext cx="8572500" cy="2654852"/>
          </a:xfrm>
        </p:spPr>
        <p:txBody>
          <a:bodyPr/>
          <a:lstStyle/>
          <a:p>
            <a:pPr algn="l"/>
            <a:r>
              <a:rPr lang="en-US" sz="4400" b="1" dirty="0">
                <a:ln>
                  <a:solidFill>
                    <a:schemeClr val="accent2">
                      <a:lumMod val="50000"/>
                    </a:schemeClr>
                  </a:solidFill>
                </a:ln>
                <a:solidFill>
                  <a:schemeClr val="accent2">
                    <a:lumMod val="50000"/>
                  </a:schemeClr>
                </a:solidFill>
                <a:latin typeface="Constantia" panose="02030602050306030303" pitchFamily="18" charset="0"/>
              </a:rPr>
              <a:t>Johnson County Hunger </a:t>
            </a:r>
            <a:br>
              <a:rPr lang="en-US" sz="4400" b="1" dirty="0">
                <a:ln>
                  <a:solidFill>
                    <a:schemeClr val="accent2">
                      <a:lumMod val="50000"/>
                    </a:schemeClr>
                  </a:solidFill>
                </a:ln>
                <a:solidFill>
                  <a:schemeClr val="accent2">
                    <a:lumMod val="50000"/>
                  </a:schemeClr>
                </a:solidFill>
                <a:latin typeface="Constantia" panose="02030602050306030303" pitchFamily="18" charset="0"/>
              </a:rPr>
            </a:br>
            <a:r>
              <a:rPr lang="en-US" sz="4400" b="1" dirty="0">
                <a:ln>
                  <a:solidFill>
                    <a:schemeClr val="accent2">
                      <a:lumMod val="50000"/>
                    </a:schemeClr>
                  </a:solidFill>
                </a:ln>
                <a:solidFill>
                  <a:schemeClr val="accent2">
                    <a:lumMod val="50000"/>
                  </a:schemeClr>
                </a:solidFill>
                <a:latin typeface="Constantia" panose="02030602050306030303" pitchFamily="18" charset="0"/>
              </a:rPr>
              <a:t>Relief Grant</a:t>
            </a:r>
            <a:br>
              <a:rPr lang="en-US" sz="4400" b="1" dirty="0">
                <a:ln>
                  <a:solidFill>
                    <a:schemeClr val="accent2">
                      <a:lumMod val="50000"/>
                    </a:schemeClr>
                  </a:solidFill>
                </a:ln>
                <a:solidFill>
                  <a:schemeClr val="accent2">
                    <a:lumMod val="50000"/>
                  </a:schemeClr>
                </a:solidFill>
                <a:latin typeface="Constantia" panose="02030602050306030303" pitchFamily="18" charset="0"/>
              </a:rPr>
            </a:br>
            <a:r>
              <a:rPr lang="en-US" sz="4400" b="1" dirty="0" err="1">
                <a:ln>
                  <a:solidFill>
                    <a:schemeClr val="accent2">
                      <a:lumMod val="50000"/>
                    </a:schemeClr>
                  </a:solidFill>
                </a:ln>
                <a:solidFill>
                  <a:schemeClr val="accent2">
                    <a:lumMod val="50000"/>
                  </a:schemeClr>
                </a:solidFill>
                <a:latin typeface="Constantia" panose="02030602050306030303" pitchFamily="18" charset="0"/>
              </a:rPr>
              <a:t>Blackbaud</a:t>
            </a:r>
            <a:r>
              <a:rPr lang="en-US" sz="4400" b="1" dirty="0">
                <a:ln>
                  <a:solidFill>
                    <a:schemeClr val="accent2">
                      <a:lumMod val="50000"/>
                    </a:schemeClr>
                  </a:solidFill>
                </a:ln>
                <a:solidFill>
                  <a:schemeClr val="accent2">
                    <a:lumMod val="50000"/>
                  </a:schemeClr>
                </a:solidFill>
                <a:latin typeface="Constantia" panose="02030602050306030303" pitchFamily="18" charset="0"/>
              </a:rPr>
              <a:t> Instructions  </a:t>
            </a:r>
            <a:br>
              <a:rPr lang="en-US" sz="4400" b="1" dirty="0">
                <a:ln>
                  <a:solidFill>
                    <a:schemeClr val="tx1"/>
                  </a:solidFill>
                </a:ln>
                <a:solidFill>
                  <a:schemeClr val="accent2">
                    <a:lumMod val="50000"/>
                  </a:schemeClr>
                </a:solidFill>
                <a:latin typeface="Constantia" panose="02030602050306030303" pitchFamily="18" charset="0"/>
              </a:rPr>
            </a:br>
            <a:endParaRPr lang="en-US" sz="4400" b="1" dirty="0">
              <a:ln>
                <a:solidFill>
                  <a:schemeClr val="tx1"/>
                </a:solidFill>
              </a:ln>
              <a:solidFill>
                <a:schemeClr val="accent2">
                  <a:lumMod val="50000"/>
                </a:schemeClr>
              </a:solidFill>
              <a:latin typeface="Constantia" panose="02030602050306030303" pitchFamily="18" charset="0"/>
            </a:endParaRPr>
          </a:p>
        </p:txBody>
      </p:sp>
      <p:sp>
        <p:nvSpPr>
          <p:cNvPr id="3" name="Subtitle 2"/>
          <p:cNvSpPr>
            <a:spLocks noGrp="1"/>
          </p:cNvSpPr>
          <p:nvPr>
            <p:ph type="subTitle" idx="1"/>
          </p:nvPr>
        </p:nvSpPr>
        <p:spPr>
          <a:xfrm>
            <a:off x="1764792" y="4965233"/>
            <a:ext cx="7766936" cy="1096899"/>
          </a:xfrm>
        </p:spPr>
        <p:txBody>
          <a:bodyPr>
            <a:normAutofit/>
          </a:bodyPr>
          <a:lstStyle/>
          <a:p>
            <a:pPr algn="l"/>
            <a:r>
              <a:rPr lang="en-US" sz="2800" b="1" dirty="0">
                <a:solidFill>
                  <a:schemeClr val="tx1"/>
                </a:solidFill>
              </a:rPr>
              <a:t> </a:t>
            </a:r>
          </a:p>
        </p:txBody>
      </p:sp>
      <p:pic>
        <p:nvPicPr>
          <p:cNvPr id="4" name="Picture 3" descr="JohnsonCounty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4542"/>
            <a:ext cx="824977" cy="99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9072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287"/>
          <a:stretch/>
        </p:blipFill>
        <p:spPr>
          <a:xfrm>
            <a:off x="-1" y="0"/>
            <a:ext cx="11766835" cy="6769100"/>
          </a:xfrm>
          <a:prstGeom prst="rect">
            <a:avLst/>
          </a:prstGeom>
        </p:spPr>
      </p:pic>
      <p:sp>
        <p:nvSpPr>
          <p:cNvPr id="5" name="Up Arrow 4"/>
          <p:cNvSpPr/>
          <p:nvPr/>
        </p:nvSpPr>
        <p:spPr>
          <a:xfrm>
            <a:off x="5641100" y="36215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rot="16200000">
            <a:off x="1255268" y="35072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251968" y="44343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980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361" y="138683"/>
            <a:ext cx="9612714" cy="6614541"/>
          </a:xfrm>
        </p:spPr>
        <p:txBody>
          <a:bodyPr>
            <a:normAutofit fontScale="70000" lnSpcReduction="20000"/>
          </a:bodyPr>
          <a:lstStyle/>
          <a:p>
            <a:pPr marL="0" indent="0">
              <a:buNone/>
            </a:pPr>
            <a:r>
              <a:rPr lang="en-US" sz="2600" b="1" dirty="0">
                <a:solidFill>
                  <a:schemeClr val="tx1"/>
                </a:solidFill>
              </a:rPr>
              <a:t>FORM C</a:t>
            </a:r>
            <a:endParaRPr lang="en-US" sz="2600" dirty="0">
              <a:solidFill>
                <a:schemeClr val="tx1"/>
              </a:solidFill>
            </a:endParaRPr>
          </a:p>
          <a:p>
            <a:pPr marL="0" lvl="0" indent="0">
              <a:buNone/>
            </a:pPr>
            <a:r>
              <a:rPr lang="en-US" sz="2600" b="1" dirty="0">
                <a:solidFill>
                  <a:schemeClr val="tx1"/>
                </a:solidFill>
              </a:rPr>
              <a:t>Project Work Plan and Evaluation</a:t>
            </a:r>
            <a:endParaRPr lang="en-US" sz="2600" dirty="0">
              <a:solidFill>
                <a:schemeClr val="tx1"/>
              </a:solidFill>
            </a:endParaRPr>
          </a:p>
          <a:p>
            <a:pPr marL="0" indent="0">
              <a:buNone/>
            </a:pPr>
            <a:r>
              <a:rPr lang="en-US" sz="2600" i="1" dirty="0">
                <a:solidFill>
                  <a:schemeClr val="tx1"/>
                </a:solidFill>
              </a:rPr>
              <a:t>Form may be duplicated  </a:t>
            </a:r>
            <a:endParaRPr lang="en-US" sz="2600" dirty="0">
              <a:solidFill>
                <a:schemeClr val="tx1"/>
              </a:solidFill>
            </a:endParaRPr>
          </a:p>
          <a:p>
            <a:pPr marL="0" indent="0">
              <a:buNone/>
            </a:pPr>
            <a:endParaRPr lang="en-US" sz="2600" dirty="0">
              <a:solidFill>
                <a:schemeClr val="tx1"/>
              </a:solidFill>
            </a:endParaRPr>
          </a:p>
          <a:p>
            <a:pPr marL="0" indent="0">
              <a:buNone/>
            </a:pPr>
            <a:r>
              <a:rPr lang="en-US" sz="2600" b="1" dirty="0">
                <a:solidFill>
                  <a:schemeClr val="tx1"/>
                </a:solidFill>
              </a:rPr>
              <a:t>EVALUATION</a:t>
            </a:r>
            <a:endParaRPr lang="en-US" sz="2600" dirty="0">
              <a:solidFill>
                <a:schemeClr val="tx1"/>
              </a:solidFill>
            </a:endParaRPr>
          </a:p>
          <a:p>
            <a:endParaRPr lang="en-US" sz="2600" dirty="0">
              <a:solidFill>
                <a:schemeClr val="tx1"/>
              </a:solidFill>
            </a:endParaRPr>
          </a:p>
          <a:p>
            <a:pPr lvl="0"/>
            <a:r>
              <a:rPr lang="en-US" sz="2600" dirty="0">
                <a:solidFill>
                  <a:schemeClr val="tx1"/>
                </a:solidFill>
              </a:rPr>
              <a:t>Provide a project goal related to positive youth development and juvenile delinquency prevention</a:t>
            </a:r>
          </a:p>
          <a:p>
            <a:pPr lvl="0"/>
            <a:r>
              <a:rPr lang="en-US" sz="2600" b="1" dirty="0">
                <a:solidFill>
                  <a:schemeClr val="tx1"/>
                </a:solidFill>
              </a:rPr>
              <a:t>SMART = Specific, Measurable, Achievable, Realistic, Timely</a:t>
            </a:r>
            <a:endParaRPr lang="en-US" sz="2600" dirty="0">
              <a:solidFill>
                <a:schemeClr val="tx1"/>
              </a:solidFill>
            </a:endParaRPr>
          </a:p>
          <a:p>
            <a:pPr lvl="0"/>
            <a:r>
              <a:rPr lang="en-US" sz="2600" b="1" dirty="0">
                <a:solidFill>
                  <a:schemeClr val="tx1"/>
                </a:solidFill>
              </a:rPr>
              <a:t>Objectives </a:t>
            </a:r>
            <a:r>
              <a:rPr lang="en-US" sz="2600" dirty="0">
                <a:solidFill>
                  <a:schemeClr val="tx1"/>
                </a:solidFill>
              </a:rPr>
              <a:t>must be specific and measurable and related to the project goal</a:t>
            </a:r>
          </a:p>
          <a:p>
            <a:pPr lvl="0"/>
            <a:r>
              <a:rPr lang="en-US" sz="2600" b="1" dirty="0">
                <a:solidFill>
                  <a:schemeClr val="tx1"/>
                </a:solidFill>
              </a:rPr>
              <a:t>Activities</a:t>
            </a:r>
            <a:r>
              <a:rPr lang="en-US" sz="2600" dirty="0">
                <a:solidFill>
                  <a:schemeClr val="tx1"/>
                </a:solidFill>
              </a:rPr>
              <a:t> must be specific</a:t>
            </a:r>
          </a:p>
          <a:p>
            <a:pPr lvl="0"/>
            <a:r>
              <a:rPr lang="en-US" sz="2600" b="1" dirty="0">
                <a:solidFill>
                  <a:schemeClr val="tx1"/>
                </a:solidFill>
              </a:rPr>
              <a:t>Performance Measures</a:t>
            </a:r>
            <a:r>
              <a:rPr lang="en-US" sz="2600" dirty="0">
                <a:solidFill>
                  <a:schemeClr val="tx1"/>
                </a:solidFill>
              </a:rPr>
              <a:t> must be measureable and should include </a:t>
            </a:r>
          </a:p>
          <a:p>
            <a:pPr marL="0" indent="0">
              <a:buNone/>
            </a:pPr>
            <a:r>
              <a:rPr lang="en-US" sz="2600" dirty="0">
                <a:solidFill>
                  <a:schemeClr val="tx1"/>
                </a:solidFill>
              </a:rPr>
              <a:t>	- Output\Quantity:  Numbers of activities/services provided and youth/families served</a:t>
            </a:r>
          </a:p>
          <a:p>
            <a:pPr marL="0" indent="0">
              <a:buNone/>
            </a:pPr>
            <a:r>
              <a:rPr lang="en-US" sz="2600" dirty="0">
                <a:solidFill>
                  <a:schemeClr val="tx1"/>
                </a:solidFill>
              </a:rPr>
              <a:t>	- Quality/Efficiency: Percentage of how well was it done</a:t>
            </a:r>
          </a:p>
          <a:p>
            <a:pPr marL="0" indent="0">
              <a:buNone/>
            </a:pPr>
            <a:r>
              <a:rPr lang="en-US" sz="2600" dirty="0">
                <a:solidFill>
                  <a:schemeClr val="tx1"/>
                </a:solidFill>
              </a:rPr>
              <a:t>	- Outcomes: Percentage of how are people better off</a:t>
            </a:r>
          </a:p>
          <a:p>
            <a:pPr lvl="0"/>
            <a:r>
              <a:rPr lang="en-US" sz="2600" dirty="0">
                <a:solidFill>
                  <a:schemeClr val="tx1"/>
                </a:solidFill>
              </a:rPr>
              <a:t>Objectives must be achievable by June 30, 2022.</a:t>
            </a:r>
          </a:p>
          <a:p>
            <a:pPr lvl="0"/>
            <a:r>
              <a:rPr lang="en-US" sz="2600" dirty="0">
                <a:solidFill>
                  <a:schemeClr val="tx1"/>
                </a:solidFill>
              </a:rPr>
              <a:t>Describe any measurement tools you will use to monitor progress and achievement of outcomes.  Include when the tools will be utilized, who completes the tool, and how progress is measured.  Specific tools may be included as attachments.</a:t>
            </a:r>
          </a:p>
          <a:p>
            <a:endParaRPr lang="en-US" dirty="0"/>
          </a:p>
          <a:p>
            <a:endParaRPr lang="en-US" dirty="0"/>
          </a:p>
          <a:p>
            <a:pPr marL="0" indent="0">
              <a:buNone/>
            </a:pPr>
            <a:endParaRPr lang="en-US" sz="4000" dirty="0">
              <a:latin typeface="Constantia" panose="02030602050306030303" pitchFamily="18" charset="0"/>
            </a:endParaRPr>
          </a:p>
          <a:p>
            <a:pPr marL="0" indent="0">
              <a:buNone/>
            </a:pPr>
            <a:endParaRPr lang="en-US" sz="4000" dirty="0">
              <a:latin typeface="Constantia" panose="02030602050306030303" pitchFamily="18" charset="0"/>
            </a:endParaRPr>
          </a:p>
          <a:p>
            <a:endParaRPr lang="en-US" sz="4000" dirty="0">
              <a:solidFill>
                <a:schemeClr val="tx1"/>
              </a:solidFill>
              <a:latin typeface="Constantia" panose="02030602050306030303" pitchFamily="18" charset="0"/>
            </a:endParaRPr>
          </a:p>
        </p:txBody>
      </p:sp>
    </p:spTree>
    <p:extLst>
      <p:ext uri="{BB962C8B-B14F-4D97-AF65-F5344CB8AC3E}">
        <p14:creationId xmlns:p14="http://schemas.microsoft.com/office/powerpoint/2010/main" val="858335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361" y="138683"/>
            <a:ext cx="9612714" cy="6614541"/>
          </a:xfrm>
        </p:spPr>
        <p:txBody>
          <a:bodyPr>
            <a:normAutofit/>
          </a:bodyPr>
          <a:lstStyle/>
          <a:p>
            <a:pPr marL="0" indent="0">
              <a:buNone/>
            </a:pPr>
            <a:endParaRPr lang="en-US" dirty="0"/>
          </a:p>
          <a:p>
            <a:pPr marL="0" indent="0">
              <a:buNone/>
            </a:pPr>
            <a:endParaRPr lang="en-US" sz="4000" dirty="0">
              <a:latin typeface="Constantia" panose="02030602050306030303" pitchFamily="18" charset="0"/>
            </a:endParaRPr>
          </a:p>
          <a:p>
            <a:pPr marL="0" indent="0">
              <a:buNone/>
            </a:pPr>
            <a:endParaRPr lang="en-US" sz="4000" dirty="0">
              <a:latin typeface="Constantia" panose="02030602050306030303" pitchFamily="18" charset="0"/>
            </a:endParaRPr>
          </a:p>
          <a:p>
            <a:pPr marL="0" indent="0">
              <a:buNone/>
            </a:pPr>
            <a:endParaRPr lang="en-US" sz="4000" dirty="0">
              <a:solidFill>
                <a:schemeClr val="tx1"/>
              </a:solidFill>
              <a:latin typeface="Constantia" panose="02030602050306030303" pitchFamily="18" charset="0"/>
            </a:endParaRPr>
          </a:p>
        </p:txBody>
      </p:sp>
      <p:sp>
        <p:nvSpPr>
          <p:cNvPr id="7" name="Rectangle 6"/>
          <p:cNvSpPr/>
          <p:nvPr/>
        </p:nvSpPr>
        <p:spPr>
          <a:xfrm>
            <a:off x="2105025" y="420010"/>
            <a:ext cx="6096000" cy="1015663"/>
          </a:xfrm>
          <a:prstGeom prst="rect">
            <a:avLst/>
          </a:prstGeom>
        </p:spPr>
        <p:txBody>
          <a:bodyPr>
            <a:spAutoFit/>
          </a:bodyPr>
          <a:lstStyle/>
          <a:p>
            <a:pPr algn="ctr">
              <a:tabLst>
                <a:tab pos="457200" algn="l"/>
                <a:tab pos="5372100" algn="l"/>
              </a:tabLst>
            </a:pPr>
            <a:r>
              <a:rPr lang="en-US" sz="1200" b="1"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algn="ctr">
              <a:tabLst>
                <a:tab pos="457200" algn="l"/>
                <a:tab pos="5372100" algn="l"/>
              </a:tabLst>
            </a:pPr>
            <a:r>
              <a:rPr lang="en-US" sz="1200" b="1" dirty="0">
                <a:latin typeface="Times New Roman" panose="02020603050405020304" pitchFamily="18" charset="0"/>
                <a:ea typeface="Times New Roman" panose="02020603050405020304" pitchFamily="18" charset="0"/>
              </a:rPr>
              <a:t>Project Work Plan</a:t>
            </a:r>
            <a:endParaRPr lang="en-US" sz="1200" dirty="0">
              <a:latin typeface="Times New Roman" panose="02020603050405020304" pitchFamily="18" charset="0"/>
              <a:ea typeface="Times New Roman" panose="02020603050405020304" pitchFamily="18" charset="0"/>
            </a:endParaRPr>
          </a:p>
          <a:p>
            <a:pPr>
              <a:tabLst>
                <a:tab pos="457200" algn="l"/>
                <a:tab pos="5372100" algn="l"/>
              </a:tabLst>
            </a:pPr>
            <a:r>
              <a:rPr lang="en-US" sz="1200" b="1"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a:tabLst>
                <a:tab pos="457200" algn="l"/>
                <a:tab pos="5372100" algn="l"/>
              </a:tabLst>
            </a:pPr>
            <a:r>
              <a:rPr lang="en-US" sz="1200" b="1"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a:tabLst>
                <a:tab pos="457200" algn="l"/>
                <a:tab pos="5372100" algn="l"/>
              </a:tabLst>
            </a:pPr>
            <a:r>
              <a:rPr lang="en-US" sz="1200" b="1" dirty="0">
                <a:latin typeface="Times New Roman" panose="02020603050405020304" pitchFamily="18" charset="0"/>
                <a:ea typeface="Times New Roman" panose="02020603050405020304" pitchFamily="18" charset="0"/>
              </a:rPr>
              <a:t>Project Goal:  ______________________________________________________________</a:t>
            </a:r>
            <a:endParaRPr lang="en-US" sz="1200" dirty="0">
              <a:effectLst/>
              <a:latin typeface="Times New Roman" panose="02020603050405020304" pitchFamily="18" charset="0"/>
              <a:ea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817056125"/>
              </p:ext>
            </p:extLst>
          </p:nvPr>
        </p:nvGraphicFramePr>
        <p:xfrm>
          <a:off x="2105025" y="2120900"/>
          <a:ext cx="6913809" cy="3962400"/>
        </p:xfrm>
        <a:graphic>
          <a:graphicData uri="http://schemas.openxmlformats.org/drawingml/2006/table">
            <a:tbl>
              <a:tblPr firstRow="1" firstCol="1" bandRow="1"/>
              <a:tblGrid>
                <a:gridCol w="1315583">
                  <a:extLst>
                    <a:ext uri="{9D8B030D-6E8A-4147-A177-3AD203B41FA5}">
                      <a16:colId xmlns:a16="http://schemas.microsoft.com/office/drawing/2014/main" val="1830301759"/>
                    </a:ext>
                  </a:extLst>
                </a:gridCol>
                <a:gridCol w="1446208">
                  <a:extLst>
                    <a:ext uri="{9D8B030D-6E8A-4147-A177-3AD203B41FA5}">
                      <a16:colId xmlns:a16="http://schemas.microsoft.com/office/drawing/2014/main" val="4229754570"/>
                    </a:ext>
                  </a:extLst>
                </a:gridCol>
                <a:gridCol w="2425898">
                  <a:extLst>
                    <a:ext uri="{9D8B030D-6E8A-4147-A177-3AD203B41FA5}">
                      <a16:colId xmlns:a16="http://schemas.microsoft.com/office/drawing/2014/main" val="2981264266"/>
                    </a:ext>
                  </a:extLst>
                </a:gridCol>
                <a:gridCol w="933038">
                  <a:extLst>
                    <a:ext uri="{9D8B030D-6E8A-4147-A177-3AD203B41FA5}">
                      <a16:colId xmlns:a16="http://schemas.microsoft.com/office/drawing/2014/main" val="3036955976"/>
                    </a:ext>
                  </a:extLst>
                </a:gridCol>
                <a:gridCol w="793082">
                  <a:extLst>
                    <a:ext uri="{9D8B030D-6E8A-4147-A177-3AD203B41FA5}">
                      <a16:colId xmlns:a16="http://schemas.microsoft.com/office/drawing/2014/main" val="2881617274"/>
                    </a:ext>
                  </a:extLst>
                </a:gridCol>
              </a:tblGrid>
              <a:tr h="298572">
                <a:tc>
                  <a:txBody>
                    <a:bodyPr/>
                    <a:lstStyle/>
                    <a:p>
                      <a:pPr marL="0" marR="0" algn="ctr">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SMART Objectives</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Specific Activities</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Performance Measures</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Who is Responsible</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Timeline</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1111644"/>
                  </a:ext>
                </a:extLst>
              </a:tr>
              <a:tr h="597144">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093503"/>
                  </a:ext>
                </a:extLst>
              </a:tr>
              <a:tr h="597144">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0898382"/>
                  </a:ext>
                </a:extLst>
              </a:tr>
              <a:tr h="597144">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911089"/>
                  </a:ext>
                </a:extLst>
              </a:tr>
              <a:tr h="597144">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6756542"/>
                  </a:ext>
                </a:extLst>
              </a:tr>
              <a:tr h="597144">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682900"/>
                  </a:ext>
                </a:extLst>
              </a:tr>
              <a:tr h="597144">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 pos="5372100" algn="l"/>
                        </a:tabLst>
                      </a:pPr>
                      <a:r>
                        <a:rPr lang="en-US" sz="1000" b="1"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5982" marR="5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799893"/>
                  </a:ext>
                </a:extLst>
              </a:tr>
            </a:tbl>
          </a:graphicData>
        </a:graphic>
      </p:graphicFrame>
      <p:sp>
        <p:nvSpPr>
          <p:cNvPr id="11" name="Rectangle 4"/>
          <p:cNvSpPr>
            <a:spLocks noChangeArrowheads="1"/>
          </p:cNvSpPr>
          <p:nvPr/>
        </p:nvSpPr>
        <p:spPr bwMode="auto">
          <a:xfrm>
            <a:off x="1519238" y="2120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77036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1768" b="4687"/>
          <a:stretch/>
        </p:blipFill>
        <p:spPr>
          <a:xfrm>
            <a:off x="-1" y="0"/>
            <a:ext cx="12090401" cy="6858000"/>
          </a:xfrm>
          <a:prstGeom prst="rect">
            <a:avLst/>
          </a:prstGeom>
        </p:spPr>
      </p:pic>
      <p:sp>
        <p:nvSpPr>
          <p:cNvPr id="5" name="Up Arrow 4"/>
          <p:cNvSpPr/>
          <p:nvPr/>
        </p:nvSpPr>
        <p:spPr>
          <a:xfrm rot="10800000">
            <a:off x="2931668" y="19324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rot="16200000">
            <a:off x="1928368" y="30373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rot="16200000">
            <a:off x="2296668" y="391058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275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1"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247417" cy="6858000"/>
          </a:xfrm>
          <a:prstGeom prst="rect">
            <a:avLst/>
          </a:prstGeom>
        </p:spPr>
      </p:pic>
      <p:sp>
        <p:nvSpPr>
          <p:cNvPr id="5" name="Up Arrow 4"/>
          <p:cNvSpPr/>
          <p:nvPr/>
        </p:nvSpPr>
        <p:spPr>
          <a:xfrm>
            <a:off x="4487120" y="245059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rot="10800000">
            <a:off x="6335268" y="5398516"/>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rot="16200000">
            <a:off x="1826768" y="4775199"/>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52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2056"/>
            <a:ext cx="12133129" cy="6735944"/>
          </a:xfrm>
          <a:prstGeom prst="rect">
            <a:avLst/>
          </a:prstGeom>
        </p:spPr>
      </p:pic>
      <p:sp>
        <p:nvSpPr>
          <p:cNvPr id="7" name="Up Arrow 6"/>
          <p:cNvSpPr/>
          <p:nvPr/>
        </p:nvSpPr>
        <p:spPr>
          <a:xfrm rot="16200000">
            <a:off x="1801368" y="52598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271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7"/>
                                        </p:tgtEl>
                                      </p:cBhvr>
                                    </p:animEffect>
                                    <p:set>
                                      <p:cBhvr>
                                        <p:cTn id="1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37095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1498" t="7037" r="12127" b="11267"/>
          <a:stretch/>
        </p:blipFill>
        <p:spPr>
          <a:xfrm>
            <a:off x="1905000" y="0"/>
            <a:ext cx="7607300" cy="6562725"/>
          </a:xfrm>
          <a:prstGeom prst="rect">
            <a:avLst/>
          </a:prstGeom>
        </p:spPr>
      </p:pic>
      <p:sp>
        <p:nvSpPr>
          <p:cNvPr id="2" name="Oval 1"/>
          <p:cNvSpPr/>
          <p:nvPr/>
        </p:nvSpPr>
        <p:spPr>
          <a:xfrm>
            <a:off x="1905000" y="1120346"/>
            <a:ext cx="2238632" cy="4283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6807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086" y="1014984"/>
            <a:ext cx="9115890" cy="4965192"/>
          </a:xfrm>
        </p:spPr>
        <p:txBody>
          <a:bodyPr>
            <a:normAutofit lnSpcReduction="10000"/>
          </a:bodyPr>
          <a:lstStyle/>
          <a:p>
            <a:pPr marL="0" indent="0">
              <a:buNone/>
            </a:pPr>
            <a:r>
              <a:rPr lang="en-US" sz="4400" dirty="0">
                <a:solidFill>
                  <a:schemeClr val="tx1"/>
                </a:solidFill>
                <a:latin typeface="Constantia" panose="02030602050306030303" pitchFamily="18" charset="0"/>
              </a:rPr>
              <a:t>Getting started with </a:t>
            </a:r>
            <a:r>
              <a:rPr lang="en-US" sz="4400" dirty="0" err="1">
                <a:solidFill>
                  <a:schemeClr val="tx1"/>
                </a:solidFill>
                <a:latin typeface="Constantia" panose="02030602050306030303" pitchFamily="18" charset="0"/>
              </a:rPr>
              <a:t>Blackbaud</a:t>
            </a:r>
            <a:endParaRPr lang="en-US" sz="4400" dirty="0">
              <a:solidFill>
                <a:schemeClr val="tx1"/>
              </a:solidFill>
              <a:latin typeface="Constantia" panose="02030602050306030303" pitchFamily="18" charset="0"/>
            </a:endParaRPr>
          </a:p>
          <a:p>
            <a:pPr marL="0" indent="0">
              <a:buNone/>
            </a:pPr>
            <a:endParaRPr lang="en-US" sz="4400" dirty="0">
              <a:solidFill>
                <a:schemeClr val="tx1"/>
              </a:solidFill>
              <a:latin typeface="Constantia" panose="02030602050306030303" pitchFamily="18" charset="0"/>
            </a:endParaRPr>
          </a:p>
          <a:p>
            <a:r>
              <a:rPr lang="en-US" sz="4000" dirty="0">
                <a:solidFill>
                  <a:schemeClr val="tx1"/>
                </a:solidFill>
                <a:latin typeface="Constantia" panose="02030602050306030303" pitchFamily="18" charset="0"/>
              </a:rPr>
              <a:t>Creating an account</a:t>
            </a:r>
          </a:p>
          <a:p>
            <a:pPr marL="0" indent="0">
              <a:buNone/>
            </a:pPr>
            <a:endParaRPr lang="en-US" sz="4000" dirty="0">
              <a:solidFill>
                <a:schemeClr val="tx1"/>
              </a:solidFill>
              <a:latin typeface="Constantia" panose="02030602050306030303" pitchFamily="18" charset="0"/>
            </a:endParaRPr>
          </a:p>
          <a:p>
            <a:r>
              <a:rPr lang="en-US" sz="4000" dirty="0">
                <a:solidFill>
                  <a:schemeClr val="tx1"/>
                </a:solidFill>
                <a:latin typeface="Constantia" panose="02030602050306030303" pitchFamily="18" charset="0"/>
              </a:rPr>
              <a:t>Accessing the application</a:t>
            </a:r>
          </a:p>
          <a:p>
            <a:endParaRPr lang="en-US" sz="4000" dirty="0">
              <a:solidFill>
                <a:schemeClr val="tx1"/>
              </a:solidFill>
              <a:latin typeface="Constantia" panose="02030602050306030303" pitchFamily="18" charset="0"/>
            </a:endParaRPr>
          </a:p>
          <a:p>
            <a:r>
              <a:rPr lang="en-US" sz="4000" dirty="0">
                <a:solidFill>
                  <a:schemeClr val="tx1"/>
                </a:solidFill>
                <a:latin typeface="Constantia" panose="02030602050306030303" pitchFamily="18" charset="0"/>
              </a:rPr>
              <a:t>Uploading forms</a:t>
            </a:r>
          </a:p>
          <a:p>
            <a:pPr marL="0" indent="0">
              <a:buNone/>
            </a:pPr>
            <a:endParaRPr lang="en-US" sz="4000" dirty="0">
              <a:latin typeface="Constantia" panose="02030602050306030303" pitchFamily="18" charset="0"/>
            </a:endParaRPr>
          </a:p>
          <a:p>
            <a:pPr marL="0" indent="0">
              <a:buNone/>
            </a:pPr>
            <a:endParaRPr lang="en-US" sz="4000" dirty="0">
              <a:latin typeface="Constantia" panose="02030602050306030303" pitchFamily="18" charset="0"/>
            </a:endParaRPr>
          </a:p>
          <a:p>
            <a:endParaRPr lang="en-US" sz="4000" dirty="0">
              <a:solidFill>
                <a:schemeClr val="tx1"/>
              </a:solidFill>
              <a:latin typeface="Constantia" panose="02030602050306030303" pitchFamily="18" charset="0"/>
            </a:endParaRPr>
          </a:p>
        </p:txBody>
      </p:sp>
    </p:spTree>
    <p:extLst>
      <p:ext uri="{BB962C8B-B14F-4D97-AF65-F5344CB8AC3E}">
        <p14:creationId xmlns:p14="http://schemas.microsoft.com/office/powerpoint/2010/main" val="437819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15402" b="26518"/>
          <a:stretch/>
        </p:blipFill>
        <p:spPr>
          <a:xfrm>
            <a:off x="0" y="-1"/>
            <a:ext cx="12128510" cy="6858001"/>
          </a:xfrm>
          <a:prstGeom prst="rect">
            <a:avLst/>
          </a:prstGeom>
          <a:ln>
            <a:noFill/>
          </a:ln>
        </p:spPr>
      </p:pic>
      <p:sp>
        <p:nvSpPr>
          <p:cNvPr id="3" name="Oval 2"/>
          <p:cNvSpPr/>
          <p:nvPr/>
        </p:nvSpPr>
        <p:spPr>
          <a:xfrm>
            <a:off x="5562735" y="4773826"/>
            <a:ext cx="1794409" cy="4613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1942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2737" y="363900"/>
            <a:ext cx="11616863" cy="5307058"/>
          </a:xfrm>
        </p:spPr>
      </p:pic>
    </p:spTree>
    <p:extLst>
      <p:ext uri="{BB962C8B-B14F-4D97-AF65-F5344CB8AC3E}">
        <p14:creationId xmlns:p14="http://schemas.microsoft.com/office/powerpoint/2010/main" val="405090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20027" b="46741"/>
          <a:stretch/>
        </p:blipFill>
        <p:spPr>
          <a:xfrm>
            <a:off x="-32391" y="0"/>
            <a:ext cx="12224391" cy="6553200"/>
          </a:xfrm>
          <a:prstGeom prst="rect">
            <a:avLst/>
          </a:prstGeom>
        </p:spPr>
      </p:pic>
    </p:spTree>
    <p:extLst>
      <p:ext uri="{BB962C8B-B14F-4D97-AF65-F5344CB8AC3E}">
        <p14:creationId xmlns:p14="http://schemas.microsoft.com/office/powerpoint/2010/main" val="405327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7300" y="801852"/>
            <a:ext cx="10028538" cy="4561100"/>
          </a:xfrm>
          <a:prstGeom prst="rect">
            <a:avLst/>
          </a:prstGeom>
        </p:spPr>
      </p:pic>
      <p:sp>
        <p:nvSpPr>
          <p:cNvPr id="4" name="Oval 3"/>
          <p:cNvSpPr/>
          <p:nvPr/>
        </p:nvSpPr>
        <p:spPr>
          <a:xfrm>
            <a:off x="7084541" y="2265405"/>
            <a:ext cx="543697" cy="4448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6162675" y="2428875"/>
            <a:ext cx="542925" cy="114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199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5408993"/>
          </a:xfrm>
          <a:prstGeom prst="rect">
            <a:avLst/>
          </a:prstGeom>
        </p:spPr>
      </p:pic>
      <p:sp>
        <p:nvSpPr>
          <p:cNvPr id="6" name="Up Arrow 5"/>
          <p:cNvSpPr/>
          <p:nvPr/>
        </p:nvSpPr>
        <p:spPr>
          <a:xfrm>
            <a:off x="11087100" y="4846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rot="16200000">
            <a:off x="6985000" y="-24688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23850" y="4819650"/>
            <a:ext cx="723900" cy="161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29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7"/>
                                        </p:tgtEl>
                                      </p:cBhvr>
                                    </p:animEffect>
                                    <p:set>
                                      <p:cBhvr>
                                        <p:cTn id="11" dur="1" fill="hold">
                                          <p:stCondLst>
                                            <p:cond delay="499"/>
                                          </p:stCondLst>
                                        </p:cTn>
                                        <p:tgtEl>
                                          <p:spTgt spid="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82457"/>
            <a:ext cx="12153053" cy="6472343"/>
          </a:xfrm>
          <a:prstGeom prst="rect">
            <a:avLst/>
          </a:prstGeom>
        </p:spPr>
      </p:pic>
      <p:sp>
        <p:nvSpPr>
          <p:cNvPr id="5" name="Up Arrow 4"/>
          <p:cNvSpPr/>
          <p:nvPr/>
        </p:nvSpPr>
        <p:spPr>
          <a:xfrm rot="16200000">
            <a:off x="7021068" y="1163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rot="16200000">
            <a:off x="1496568" y="18816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917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900" y="0"/>
            <a:ext cx="10248900" cy="6644639"/>
          </a:xfrm>
          <a:prstGeom prst="rect">
            <a:avLst/>
          </a:prstGeom>
        </p:spPr>
      </p:pic>
      <p:sp>
        <p:nvSpPr>
          <p:cNvPr id="8" name="Up Arrow 7"/>
          <p:cNvSpPr/>
          <p:nvPr/>
        </p:nvSpPr>
        <p:spPr>
          <a:xfrm rot="16200000">
            <a:off x="1841500" y="42565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rot="10800000">
            <a:off x="6767068" y="5145532"/>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33425" y="3486150"/>
            <a:ext cx="861187" cy="200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735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22351</TotalTime>
  <Words>859</Words>
  <Application>Microsoft Office PowerPoint</Application>
  <PresentationFormat>Widescreen</PresentationFormat>
  <Paragraphs>144</Paragraphs>
  <Slides>17</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Calibri</vt:lpstr>
      <vt:lpstr>Calibri Light</vt:lpstr>
      <vt:lpstr>Constantia</vt:lpstr>
      <vt:lpstr>Times New Roman</vt:lpstr>
      <vt:lpstr>Trebuchet MS</vt:lpstr>
      <vt:lpstr>Wingdings 3</vt:lpstr>
      <vt:lpstr>Office Theme</vt:lpstr>
      <vt:lpstr>Facet</vt:lpstr>
      <vt:lpstr>Johnson County Hunger  Relief Grant Blackbaud Instructions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Johnson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Juvenile Justice &amp;  Youth Development</dc:title>
  <dc:creator>Laurie Nash</dc:creator>
  <cp:lastModifiedBy>Diane Kaster</cp:lastModifiedBy>
  <cp:revision>27</cp:revision>
  <dcterms:created xsi:type="dcterms:W3CDTF">2022-02-11T21:40:34Z</dcterms:created>
  <dcterms:modified xsi:type="dcterms:W3CDTF">2024-03-22T18:47:12Z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2024-03-22T15:22:40Z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79bbe665-1426-4ab2-a291-28574f19bee9</vt:lpwstr>
  </property>
  <property fmtid="{D5CDD505-2E9C-101B-9397-08002B2CF9AE}" pid="7" name="MSIP_Label_defa4170-0d19-0005-0004-bc88714345d2_ActionId">
    <vt:lpwstr>d89d61c6-f381-4d12-8743-512cc82b26b7</vt:lpwstr>
  </property>
  <property fmtid="{D5CDD505-2E9C-101B-9397-08002B2CF9AE}" pid="8" name="MSIP_Label_defa4170-0d19-0005-0004-bc88714345d2_ContentBits">
    <vt:lpwstr>0</vt:lpwstr>
  </property>
</Properties>
</file>